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38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6884CF-7313-4019-88C5-3F908C75789B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D21DB5-4195-47F5-95B6-0FB3D0742BB0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Constitutive expression of enzymes having oxalate oxidase activity using CamV35S promoter.</a:t>
          </a:r>
        </a:p>
      </dgm:t>
    </dgm:pt>
    <dgm:pt modelId="{B472EA4F-7F24-4B60-9A13-74F14278FD90}" type="parTrans" cxnId="{A478AE81-611F-4FEB-A89C-B76E1601505A}">
      <dgm:prSet/>
      <dgm:spPr/>
      <dgm:t>
        <a:bodyPr/>
        <a:lstStyle/>
        <a:p>
          <a:endParaRPr lang="en-US"/>
        </a:p>
      </dgm:t>
    </dgm:pt>
    <dgm:pt modelId="{3A6184EE-A261-47AE-8AC9-627F576AF8FA}" type="sibTrans" cxnId="{A478AE81-611F-4FEB-A89C-B76E1601505A}">
      <dgm:prSet/>
      <dgm:spPr/>
      <dgm:t>
        <a:bodyPr/>
        <a:lstStyle/>
        <a:p>
          <a:endParaRPr lang="en-US"/>
        </a:p>
      </dgm:t>
    </dgm:pt>
    <dgm:pt modelId="{8BCE5A4D-B322-4EFB-A117-A710F9024E9A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Expression level will be checked through MS</a:t>
          </a:r>
        </a:p>
      </dgm:t>
    </dgm:pt>
    <dgm:pt modelId="{4365DF1D-BB1D-4BE3-9DE8-E84390451C06}" type="parTrans" cxnId="{67C53621-BB7A-41A2-9FE9-F3A692429ABA}">
      <dgm:prSet/>
      <dgm:spPr/>
      <dgm:t>
        <a:bodyPr/>
        <a:lstStyle/>
        <a:p>
          <a:endParaRPr lang="en-US"/>
        </a:p>
      </dgm:t>
    </dgm:pt>
    <dgm:pt modelId="{57E07B04-017E-47F5-BBCF-4F415A6E6D97}" type="sibTrans" cxnId="{67C53621-BB7A-41A2-9FE9-F3A692429ABA}">
      <dgm:prSet/>
      <dgm:spPr/>
      <dgm:t>
        <a:bodyPr/>
        <a:lstStyle/>
        <a:p>
          <a:endParaRPr lang="en-US"/>
        </a:p>
      </dgm:t>
    </dgm:pt>
    <dgm:pt modelId="{60D1EA90-05E3-4E4D-816F-83E8363B1083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Goals</a:t>
          </a:r>
          <a:r>
            <a:rPr lang="en-US" dirty="0"/>
            <a:t> </a:t>
          </a:r>
        </a:p>
      </dgm:t>
    </dgm:pt>
    <dgm:pt modelId="{338FA0E7-3B49-456D-A930-13C8474BE40C}" type="parTrans" cxnId="{0A0F45EC-0001-4B2C-AC9A-A2DB214380D3}">
      <dgm:prSet/>
      <dgm:spPr/>
      <dgm:t>
        <a:bodyPr/>
        <a:lstStyle/>
        <a:p>
          <a:endParaRPr lang="en-US"/>
        </a:p>
      </dgm:t>
    </dgm:pt>
    <dgm:pt modelId="{4ED74DA0-FE69-4C0A-91DC-B6B9302D8092}" type="sibTrans" cxnId="{0A0F45EC-0001-4B2C-AC9A-A2DB214380D3}">
      <dgm:prSet/>
      <dgm:spPr/>
      <dgm:t>
        <a:bodyPr/>
        <a:lstStyle/>
        <a:p>
          <a:endParaRPr lang="en-US"/>
        </a:p>
      </dgm:t>
    </dgm:pt>
    <dgm:pt modelId="{70F1018D-98FD-4305-B026-FCD05084C071}">
      <dgm:prSet/>
      <dgm:spPr/>
      <dgm:t>
        <a:bodyPr/>
        <a:lstStyle/>
        <a:p>
          <a:r>
            <a:rPr lang="en-US" dirty="0"/>
            <a:t>Enhance plant abiotic stress resistance</a:t>
          </a:r>
        </a:p>
      </dgm:t>
    </dgm:pt>
    <dgm:pt modelId="{0C516EA1-45F6-42D9-ADE2-B1036AAE6693}" type="parTrans" cxnId="{8837F769-5575-4511-BB40-16D2602FF357}">
      <dgm:prSet/>
      <dgm:spPr/>
      <dgm:t>
        <a:bodyPr/>
        <a:lstStyle/>
        <a:p>
          <a:endParaRPr lang="en-US"/>
        </a:p>
      </dgm:t>
    </dgm:pt>
    <dgm:pt modelId="{929AD1A6-8F46-4758-BBFE-85EE70B33BDC}" type="sibTrans" cxnId="{8837F769-5575-4511-BB40-16D2602FF357}">
      <dgm:prSet/>
      <dgm:spPr/>
      <dgm:t>
        <a:bodyPr/>
        <a:lstStyle/>
        <a:p>
          <a:endParaRPr lang="en-US"/>
        </a:p>
      </dgm:t>
    </dgm:pt>
    <dgm:pt modelId="{4069E284-940E-4AA8-B21E-ADCE517FE708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Enhance plant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defence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 against fungal pathogens</a:t>
          </a:r>
        </a:p>
      </dgm:t>
    </dgm:pt>
    <dgm:pt modelId="{666253C9-CFEA-44A7-A9FC-B1F58ECC999D}" type="parTrans" cxnId="{78F41B7D-5DEA-43BF-82CC-718B9861BCD2}">
      <dgm:prSet/>
      <dgm:spPr/>
      <dgm:t>
        <a:bodyPr/>
        <a:lstStyle/>
        <a:p>
          <a:endParaRPr lang="en-US"/>
        </a:p>
      </dgm:t>
    </dgm:pt>
    <dgm:pt modelId="{9188BB13-3B86-4FCD-A3D1-A5ED3A992D81}" type="sibTrans" cxnId="{78F41B7D-5DEA-43BF-82CC-718B9861BCD2}">
      <dgm:prSet/>
      <dgm:spPr/>
      <dgm:t>
        <a:bodyPr/>
        <a:lstStyle/>
        <a:p>
          <a:endParaRPr lang="en-US"/>
        </a:p>
      </dgm:t>
    </dgm:pt>
    <dgm:pt modelId="{B1B89D12-BB5A-4129-97DA-0097E27A9DBE}">
      <dgm:prSet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Reduces oxalate in edible crops</a:t>
          </a:r>
        </a:p>
      </dgm:t>
    </dgm:pt>
    <dgm:pt modelId="{E7AAF77A-702F-4CB8-918F-1C25CF10A4D7}" type="parTrans" cxnId="{D233A40D-9DD8-4480-B90E-940DE89C91C1}">
      <dgm:prSet/>
      <dgm:spPr/>
      <dgm:t>
        <a:bodyPr/>
        <a:lstStyle/>
        <a:p>
          <a:endParaRPr lang="en-US"/>
        </a:p>
      </dgm:t>
    </dgm:pt>
    <dgm:pt modelId="{BC3B132A-58A2-4DE9-8B6C-5179D1CC3E34}" type="sibTrans" cxnId="{D233A40D-9DD8-4480-B90E-940DE89C91C1}">
      <dgm:prSet/>
      <dgm:spPr/>
      <dgm:t>
        <a:bodyPr/>
        <a:lstStyle/>
        <a:p>
          <a:endParaRPr lang="en-US"/>
        </a:p>
      </dgm:t>
    </dgm:pt>
    <dgm:pt modelId="{DA5451B1-4880-4143-9FAD-3D0089F80043}" type="pres">
      <dgm:prSet presAssocID="{D06884CF-7313-4019-88C5-3F908C75789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ADBA62B-4CE3-41B3-912F-CA438428274B}" type="pres">
      <dgm:prSet presAssocID="{A0D21DB5-4195-47F5-95B6-0FB3D0742BB0}" presName="root1" presStyleCnt="0"/>
      <dgm:spPr/>
    </dgm:pt>
    <dgm:pt modelId="{8EA79468-623D-41D9-BDD0-1C198CA16BF5}" type="pres">
      <dgm:prSet presAssocID="{A0D21DB5-4195-47F5-95B6-0FB3D0742BB0}" presName="LevelOneTextNode" presStyleLbl="node0" presStyleIdx="0" presStyleCnt="3" custScaleX="201768">
        <dgm:presLayoutVars>
          <dgm:chPref val="3"/>
        </dgm:presLayoutVars>
      </dgm:prSet>
      <dgm:spPr/>
    </dgm:pt>
    <dgm:pt modelId="{A1E24C8A-DBE1-4A13-B601-EEDA62AA682D}" type="pres">
      <dgm:prSet presAssocID="{A0D21DB5-4195-47F5-95B6-0FB3D0742BB0}" presName="level2hierChild" presStyleCnt="0"/>
      <dgm:spPr/>
    </dgm:pt>
    <dgm:pt modelId="{885D647D-5641-4E3B-86A8-621D0776D5DD}" type="pres">
      <dgm:prSet presAssocID="{8BCE5A4D-B322-4EFB-A117-A710F9024E9A}" presName="root1" presStyleCnt="0"/>
      <dgm:spPr/>
    </dgm:pt>
    <dgm:pt modelId="{F8BDF9F7-E60B-4B4D-9CB1-205CA3A892E2}" type="pres">
      <dgm:prSet presAssocID="{8BCE5A4D-B322-4EFB-A117-A710F9024E9A}" presName="LevelOneTextNode" presStyleLbl="node0" presStyleIdx="1" presStyleCnt="3">
        <dgm:presLayoutVars>
          <dgm:chPref val="3"/>
        </dgm:presLayoutVars>
      </dgm:prSet>
      <dgm:spPr/>
    </dgm:pt>
    <dgm:pt modelId="{8A9E4DC3-80C2-4F15-AA75-BD56532D3E02}" type="pres">
      <dgm:prSet presAssocID="{8BCE5A4D-B322-4EFB-A117-A710F9024E9A}" presName="level2hierChild" presStyleCnt="0"/>
      <dgm:spPr/>
    </dgm:pt>
    <dgm:pt modelId="{3114A27D-4105-4392-B929-5BEC1C02BF92}" type="pres">
      <dgm:prSet presAssocID="{60D1EA90-05E3-4E4D-816F-83E8363B1083}" presName="root1" presStyleCnt="0"/>
      <dgm:spPr/>
    </dgm:pt>
    <dgm:pt modelId="{9890B2B2-67B0-4917-9A0D-EE3129C66AD1}" type="pres">
      <dgm:prSet presAssocID="{60D1EA90-05E3-4E4D-816F-83E8363B1083}" presName="LevelOneTextNode" presStyleLbl="node0" presStyleIdx="2" presStyleCnt="3">
        <dgm:presLayoutVars>
          <dgm:chPref val="3"/>
        </dgm:presLayoutVars>
      </dgm:prSet>
      <dgm:spPr/>
    </dgm:pt>
    <dgm:pt modelId="{E78B30B8-8242-4D6C-906E-F90CBFEC0BB9}" type="pres">
      <dgm:prSet presAssocID="{60D1EA90-05E3-4E4D-816F-83E8363B1083}" presName="level2hierChild" presStyleCnt="0"/>
      <dgm:spPr/>
    </dgm:pt>
    <dgm:pt modelId="{82DB63D2-A152-4856-BCA2-015BFAE476DD}" type="pres">
      <dgm:prSet presAssocID="{0C516EA1-45F6-42D9-ADE2-B1036AAE6693}" presName="conn2-1" presStyleLbl="parChTrans1D2" presStyleIdx="0" presStyleCnt="3"/>
      <dgm:spPr/>
    </dgm:pt>
    <dgm:pt modelId="{3C992B36-69E4-4832-A918-84CFE8F65901}" type="pres">
      <dgm:prSet presAssocID="{0C516EA1-45F6-42D9-ADE2-B1036AAE6693}" presName="connTx" presStyleLbl="parChTrans1D2" presStyleIdx="0" presStyleCnt="3"/>
      <dgm:spPr/>
    </dgm:pt>
    <dgm:pt modelId="{7D2D4939-BD1D-4A78-922D-6A0C51F36D00}" type="pres">
      <dgm:prSet presAssocID="{70F1018D-98FD-4305-B026-FCD05084C071}" presName="root2" presStyleCnt="0"/>
      <dgm:spPr/>
    </dgm:pt>
    <dgm:pt modelId="{829FCCA4-4858-45E0-9A19-CA253E72D323}" type="pres">
      <dgm:prSet presAssocID="{70F1018D-98FD-4305-B026-FCD05084C071}" presName="LevelTwoTextNode" presStyleLbl="node2" presStyleIdx="0" presStyleCnt="3">
        <dgm:presLayoutVars>
          <dgm:chPref val="3"/>
        </dgm:presLayoutVars>
      </dgm:prSet>
      <dgm:spPr/>
    </dgm:pt>
    <dgm:pt modelId="{79046092-4008-40AE-B3AF-CCBE97566960}" type="pres">
      <dgm:prSet presAssocID="{70F1018D-98FD-4305-B026-FCD05084C071}" presName="level3hierChild" presStyleCnt="0"/>
      <dgm:spPr/>
    </dgm:pt>
    <dgm:pt modelId="{8D5340ED-B114-49E2-9EA9-653CA41E5832}" type="pres">
      <dgm:prSet presAssocID="{666253C9-CFEA-44A7-A9FC-B1F58ECC999D}" presName="conn2-1" presStyleLbl="parChTrans1D2" presStyleIdx="1" presStyleCnt="3"/>
      <dgm:spPr/>
    </dgm:pt>
    <dgm:pt modelId="{5A38B4DD-DBF6-45B9-BE65-C499C0FBF6CC}" type="pres">
      <dgm:prSet presAssocID="{666253C9-CFEA-44A7-A9FC-B1F58ECC999D}" presName="connTx" presStyleLbl="parChTrans1D2" presStyleIdx="1" presStyleCnt="3"/>
      <dgm:spPr/>
    </dgm:pt>
    <dgm:pt modelId="{D3619834-8A93-4589-8655-D2959C79F84E}" type="pres">
      <dgm:prSet presAssocID="{4069E284-940E-4AA8-B21E-ADCE517FE708}" presName="root2" presStyleCnt="0"/>
      <dgm:spPr/>
    </dgm:pt>
    <dgm:pt modelId="{9AE06BED-EF69-481B-92C8-427499C78E84}" type="pres">
      <dgm:prSet presAssocID="{4069E284-940E-4AA8-B21E-ADCE517FE708}" presName="LevelTwoTextNode" presStyleLbl="node2" presStyleIdx="1" presStyleCnt="3">
        <dgm:presLayoutVars>
          <dgm:chPref val="3"/>
        </dgm:presLayoutVars>
      </dgm:prSet>
      <dgm:spPr/>
    </dgm:pt>
    <dgm:pt modelId="{9C191C19-C4DD-4086-A720-D700AED94170}" type="pres">
      <dgm:prSet presAssocID="{4069E284-940E-4AA8-B21E-ADCE517FE708}" presName="level3hierChild" presStyleCnt="0"/>
      <dgm:spPr/>
    </dgm:pt>
    <dgm:pt modelId="{E52207E5-DE1C-40F9-B2CE-34555D5581BE}" type="pres">
      <dgm:prSet presAssocID="{E7AAF77A-702F-4CB8-918F-1C25CF10A4D7}" presName="conn2-1" presStyleLbl="parChTrans1D2" presStyleIdx="2" presStyleCnt="3"/>
      <dgm:spPr/>
    </dgm:pt>
    <dgm:pt modelId="{02AFC4AD-6EE6-498B-B861-0F78E23F1D34}" type="pres">
      <dgm:prSet presAssocID="{E7AAF77A-702F-4CB8-918F-1C25CF10A4D7}" presName="connTx" presStyleLbl="parChTrans1D2" presStyleIdx="2" presStyleCnt="3"/>
      <dgm:spPr/>
    </dgm:pt>
    <dgm:pt modelId="{883BFBF5-50A1-418B-995C-829F6CFA8A75}" type="pres">
      <dgm:prSet presAssocID="{B1B89D12-BB5A-4129-97DA-0097E27A9DBE}" presName="root2" presStyleCnt="0"/>
      <dgm:spPr/>
    </dgm:pt>
    <dgm:pt modelId="{D862F9F1-EAE2-40BF-9678-54F8ACDA08AB}" type="pres">
      <dgm:prSet presAssocID="{B1B89D12-BB5A-4129-97DA-0097E27A9DBE}" presName="LevelTwoTextNode" presStyleLbl="node2" presStyleIdx="2" presStyleCnt="3">
        <dgm:presLayoutVars>
          <dgm:chPref val="3"/>
        </dgm:presLayoutVars>
      </dgm:prSet>
      <dgm:spPr/>
    </dgm:pt>
    <dgm:pt modelId="{4193317B-375B-4A29-A537-33E78848D3BB}" type="pres">
      <dgm:prSet presAssocID="{B1B89D12-BB5A-4129-97DA-0097E27A9DBE}" presName="level3hierChild" presStyleCnt="0"/>
      <dgm:spPr/>
    </dgm:pt>
  </dgm:ptLst>
  <dgm:cxnLst>
    <dgm:cxn modelId="{D233A40D-9DD8-4480-B90E-940DE89C91C1}" srcId="{60D1EA90-05E3-4E4D-816F-83E8363B1083}" destId="{B1B89D12-BB5A-4129-97DA-0097E27A9DBE}" srcOrd="2" destOrd="0" parTransId="{E7AAF77A-702F-4CB8-918F-1C25CF10A4D7}" sibTransId="{BC3B132A-58A2-4DE9-8B6C-5179D1CC3E34}"/>
    <dgm:cxn modelId="{E1FD3C11-287D-4868-A789-5C2904267F84}" type="presOf" srcId="{E7AAF77A-702F-4CB8-918F-1C25CF10A4D7}" destId="{E52207E5-DE1C-40F9-B2CE-34555D5581BE}" srcOrd="0" destOrd="0" presId="urn:microsoft.com/office/officeart/2005/8/layout/hierarchy2"/>
    <dgm:cxn modelId="{8E98DE19-A955-4A75-9CB3-82E175FB176E}" type="presOf" srcId="{0C516EA1-45F6-42D9-ADE2-B1036AAE6693}" destId="{82DB63D2-A152-4856-BCA2-015BFAE476DD}" srcOrd="0" destOrd="0" presId="urn:microsoft.com/office/officeart/2005/8/layout/hierarchy2"/>
    <dgm:cxn modelId="{09091C1A-A77E-41C9-B5D4-E050DC708FE8}" type="presOf" srcId="{8BCE5A4D-B322-4EFB-A117-A710F9024E9A}" destId="{F8BDF9F7-E60B-4B4D-9CB1-205CA3A892E2}" srcOrd="0" destOrd="0" presId="urn:microsoft.com/office/officeart/2005/8/layout/hierarchy2"/>
    <dgm:cxn modelId="{67C53621-BB7A-41A2-9FE9-F3A692429ABA}" srcId="{D06884CF-7313-4019-88C5-3F908C75789B}" destId="{8BCE5A4D-B322-4EFB-A117-A710F9024E9A}" srcOrd="1" destOrd="0" parTransId="{4365DF1D-BB1D-4BE3-9DE8-E84390451C06}" sibTransId="{57E07B04-017E-47F5-BBCF-4F415A6E6D97}"/>
    <dgm:cxn modelId="{81DD6022-9E75-4470-B134-35482BC17A91}" type="presOf" srcId="{4069E284-940E-4AA8-B21E-ADCE517FE708}" destId="{9AE06BED-EF69-481B-92C8-427499C78E84}" srcOrd="0" destOrd="0" presId="urn:microsoft.com/office/officeart/2005/8/layout/hierarchy2"/>
    <dgm:cxn modelId="{5F6BB742-AD1E-4E32-9A8C-F63AF4FC4AC6}" type="presOf" srcId="{60D1EA90-05E3-4E4D-816F-83E8363B1083}" destId="{9890B2B2-67B0-4917-9A0D-EE3129C66AD1}" srcOrd="0" destOrd="0" presId="urn:microsoft.com/office/officeart/2005/8/layout/hierarchy2"/>
    <dgm:cxn modelId="{53CF5463-7056-40B1-8121-711E8BA9584E}" type="presOf" srcId="{666253C9-CFEA-44A7-A9FC-B1F58ECC999D}" destId="{5A38B4DD-DBF6-45B9-BE65-C499C0FBF6CC}" srcOrd="1" destOrd="0" presId="urn:microsoft.com/office/officeart/2005/8/layout/hierarchy2"/>
    <dgm:cxn modelId="{8837F769-5575-4511-BB40-16D2602FF357}" srcId="{60D1EA90-05E3-4E4D-816F-83E8363B1083}" destId="{70F1018D-98FD-4305-B026-FCD05084C071}" srcOrd="0" destOrd="0" parTransId="{0C516EA1-45F6-42D9-ADE2-B1036AAE6693}" sibTransId="{929AD1A6-8F46-4758-BBFE-85EE70B33BDC}"/>
    <dgm:cxn modelId="{24BAC64F-2800-4E45-8B34-5E2B5E19838A}" type="presOf" srcId="{A0D21DB5-4195-47F5-95B6-0FB3D0742BB0}" destId="{8EA79468-623D-41D9-BDD0-1C198CA16BF5}" srcOrd="0" destOrd="0" presId="urn:microsoft.com/office/officeart/2005/8/layout/hierarchy2"/>
    <dgm:cxn modelId="{C81A6B51-2110-4AA4-9743-4918DABB050F}" type="presOf" srcId="{666253C9-CFEA-44A7-A9FC-B1F58ECC999D}" destId="{8D5340ED-B114-49E2-9EA9-653CA41E5832}" srcOrd="0" destOrd="0" presId="urn:microsoft.com/office/officeart/2005/8/layout/hierarchy2"/>
    <dgm:cxn modelId="{4D8DC857-462D-4F09-973B-08FC59EC88E9}" type="presOf" srcId="{0C516EA1-45F6-42D9-ADE2-B1036AAE6693}" destId="{3C992B36-69E4-4832-A918-84CFE8F65901}" srcOrd="1" destOrd="0" presId="urn:microsoft.com/office/officeart/2005/8/layout/hierarchy2"/>
    <dgm:cxn modelId="{78F41B7D-5DEA-43BF-82CC-718B9861BCD2}" srcId="{60D1EA90-05E3-4E4D-816F-83E8363B1083}" destId="{4069E284-940E-4AA8-B21E-ADCE517FE708}" srcOrd="1" destOrd="0" parTransId="{666253C9-CFEA-44A7-A9FC-B1F58ECC999D}" sibTransId="{9188BB13-3B86-4FCD-A3D1-A5ED3A992D81}"/>
    <dgm:cxn modelId="{A478AE81-611F-4FEB-A89C-B76E1601505A}" srcId="{D06884CF-7313-4019-88C5-3F908C75789B}" destId="{A0D21DB5-4195-47F5-95B6-0FB3D0742BB0}" srcOrd="0" destOrd="0" parTransId="{B472EA4F-7F24-4B60-9A13-74F14278FD90}" sibTransId="{3A6184EE-A261-47AE-8AC9-627F576AF8FA}"/>
    <dgm:cxn modelId="{EDDAC6D6-D194-4010-953D-E8DE40D0EDF6}" type="presOf" srcId="{70F1018D-98FD-4305-B026-FCD05084C071}" destId="{829FCCA4-4858-45E0-9A19-CA253E72D323}" srcOrd="0" destOrd="0" presId="urn:microsoft.com/office/officeart/2005/8/layout/hierarchy2"/>
    <dgm:cxn modelId="{285C05D9-C153-4F0A-BD4B-78EAEED233FD}" type="presOf" srcId="{E7AAF77A-702F-4CB8-918F-1C25CF10A4D7}" destId="{02AFC4AD-6EE6-498B-B861-0F78E23F1D34}" srcOrd="1" destOrd="0" presId="urn:microsoft.com/office/officeart/2005/8/layout/hierarchy2"/>
    <dgm:cxn modelId="{6270B2E0-3BA3-4BAB-8DC9-436792472151}" type="presOf" srcId="{D06884CF-7313-4019-88C5-3F908C75789B}" destId="{DA5451B1-4880-4143-9FAD-3D0089F80043}" srcOrd="0" destOrd="0" presId="urn:microsoft.com/office/officeart/2005/8/layout/hierarchy2"/>
    <dgm:cxn modelId="{0A0F45EC-0001-4B2C-AC9A-A2DB214380D3}" srcId="{D06884CF-7313-4019-88C5-3F908C75789B}" destId="{60D1EA90-05E3-4E4D-816F-83E8363B1083}" srcOrd="2" destOrd="0" parTransId="{338FA0E7-3B49-456D-A930-13C8474BE40C}" sibTransId="{4ED74DA0-FE69-4C0A-91DC-B6B9302D8092}"/>
    <dgm:cxn modelId="{4711ACF1-2290-423D-A7F2-BEE141E69FF8}" type="presOf" srcId="{B1B89D12-BB5A-4129-97DA-0097E27A9DBE}" destId="{D862F9F1-EAE2-40BF-9678-54F8ACDA08AB}" srcOrd="0" destOrd="0" presId="urn:microsoft.com/office/officeart/2005/8/layout/hierarchy2"/>
    <dgm:cxn modelId="{53D2512D-F70F-4C69-8BBB-E096DE77C32E}" type="presParOf" srcId="{DA5451B1-4880-4143-9FAD-3D0089F80043}" destId="{2ADBA62B-4CE3-41B3-912F-CA438428274B}" srcOrd="0" destOrd="0" presId="urn:microsoft.com/office/officeart/2005/8/layout/hierarchy2"/>
    <dgm:cxn modelId="{67E9CD60-8AD1-4858-8567-4E9A7C059323}" type="presParOf" srcId="{2ADBA62B-4CE3-41B3-912F-CA438428274B}" destId="{8EA79468-623D-41D9-BDD0-1C198CA16BF5}" srcOrd="0" destOrd="0" presId="urn:microsoft.com/office/officeart/2005/8/layout/hierarchy2"/>
    <dgm:cxn modelId="{C142A513-251E-4E47-81AF-DBC683CF9765}" type="presParOf" srcId="{2ADBA62B-4CE3-41B3-912F-CA438428274B}" destId="{A1E24C8A-DBE1-4A13-B601-EEDA62AA682D}" srcOrd="1" destOrd="0" presId="urn:microsoft.com/office/officeart/2005/8/layout/hierarchy2"/>
    <dgm:cxn modelId="{59970B2A-3FF2-4351-924F-15CCE2C484D0}" type="presParOf" srcId="{DA5451B1-4880-4143-9FAD-3D0089F80043}" destId="{885D647D-5641-4E3B-86A8-621D0776D5DD}" srcOrd="1" destOrd="0" presId="urn:microsoft.com/office/officeart/2005/8/layout/hierarchy2"/>
    <dgm:cxn modelId="{0FA82029-A279-4F53-85AA-D1F9A363E7D2}" type="presParOf" srcId="{885D647D-5641-4E3B-86A8-621D0776D5DD}" destId="{F8BDF9F7-E60B-4B4D-9CB1-205CA3A892E2}" srcOrd="0" destOrd="0" presId="urn:microsoft.com/office/officeart/2005/8/layout/hierarchy2"/>
    <dgm:cxn modelId="{3C56643F-FC37-4E06-8B27-7148EEF87E8B}" type="presParOf" srcId="{885D647D-5641-4E3B-86A8-621D0776D5DD}" destId="{8A9E4DC3-80C2-4F15-AA75-BD56532D3E02}" srcOrd="1" destOrd="0" presId="urn:microsoft.com/office/officeart/2005/8/layout/hierarchy2"/>
    <dgm:cxn modelId="{5B64E0EF-AA3F-49D5-AAA1-1AA7748C7041}" type="presParOf" srcId="{DA5451B1-4880-4143-9FAD-3D0089F80043}" destId="{3114A27D-4105-4392-B929-5BEC1C02BF92}" srcOrd="2" destOrd="0" presId="urn:microsoft.com/office/officeart/2005/8/layout/hierarchy2"/>
    <dgm:cxn modelId="{319CAFF7-B334-489E-800B-8A328F43D53A}" type="presParOf" srcId="{3114A27D-4105-4392-B929-5BEC1C02BF92}" destId="{9890B2B2-67B0-4917-9A0D-EE3129C66AD1}" srcOrd="0" destOrd="0" presId="urn:microsoft.com/office/officeart/2005/8/layout/hierarchy2"/>
    <dgm:cxn modelId="{3399352D-095C-4131-B6EE-661FC6C6B3FF}" type="presParOf" srcId="{3114A27D-4105-4392-B929-5BEC1C02BF92}" destId="{E78B30B8-8242-4D6C-906E-F90CBFEC0BB9}" srcOrd="1" destOrd="0" presId="urn:microsoft.com/office/officeart/2005/8/layout/hierarchy2"/>
    <dgm:cxn modelId="{8595E568-C704-4D2A-9B18-C9C22CCB70B8}" type="presParOf" srcId="{E78B30B8-8242-4D6C-906E-F90CBFEC0BB9}" destId="{82DB63D2-A152-4856-BCA2-015BFAE476DD}" srcOrd="0" destOrd="0" presId="urn:microsoft.com/office/officeart/2005/8/layout/hierarchy2"/>
    <dgm:cxn modelId="{E9E8BE03-35BB-47E0-9A8B-3D1E881F0528}" type="presParOf" srcId="{82DB63D2-A152-4856-BCA2-015BFAE476DD}" destId="{3C992B36-69E4-4832-A918-84CFE8F65901}" srcOrd="0" destOrd="0" presId="urn:microsoft.com/office/officeart/2005/8/layout/hierarchy2"/>
    <dgm:cxn modelId="{891FBD8D-6455-4B0B-A898-694D488D8AF2}" type="presParOf" srcId="{E78B30B8-8242-4D6C-906E-F90CBFEC0BB9}" destId="{7D2D4939-BD1D-4A78-922D-6A0C51F36D00}" srcOrd="1" destOrd="0" presId="urn:microsoft.com/office/officeart/2005/8/layout/hierarchy2"/>
    <dgm:cxn modelId="{27C37854-F2D1-4C31-937A-CEA231BF18F9}" type="presParOf" srcId="{7D2D4939-BD1D-4A78-922D-6A0C51F36D00}" destId="{829FCCA4-4858-45E0-9A19-CA253E72D323}" srcOrd="0" destOrd="0" presId="urn:microsoft.com/office/officeart/2005/8/layout/hierarchy2"/>
    <dgm:cxn modelId="{0B58C56B-A0D5-4FEB-BE6A-840B0433B880}" type="presParOf" srcId="{7D2D4939-BD1D-4A78-922D-6A0C51F36D00}" destId="{79046092-4008-40AE-B3AF-CCBE97566960}" srcOrd="1" destOrd="0" presId="urn:microsoft.com/office/officeart/2005/8/layout/hierarchy2"/>
    <dgm:cxn modelId="{96A0D727-B728-4CB9-8C37-6EDFA86FDAD1}" type="presParOf" srcId="{E78B30B8-8242-4D6C-906E-F90CBFEC0BB9}" destId="{8D5340ED-B114-49E2-9EA9-653CA41E5832}" srcOrd="2" destOrd="0" presId="urn:microsoft.com/office/officeart/2005/8/layout/hierarchy2"/>
    <dgm:cxn modelId="{1E840404-1258-49D6-9C07-E46AE248371C}" type="presParOf" srcId="{8D5340ED-B114-49E2-9EA9-653CA41E5832}" destId="{5A38B4DD-DBF6-45B9-BE65-C499C0FBF6CC}" srcOrd="0" destOrd="0" presId="urn:microsoft.com/office/officeart/2005/8/layout/hierarchy2"/>
    <dgm:cxn modelId="{A8B55D87-7FCD-4BE1-879A-32E5C2E593EB}" type="presParOf" srcId="{E78B30B8-8242-4D6C-906E-F90CBFEC0BB9}" destId="{D3619834-8A93-4589-8655-D2959C79F84E}" srcOrd="3" destOrd="0" presId="urn:microsoft.com/office/officeart/2005/8/layout/hierarchy2"/>
    <dgm:cxn modelId="{29B9C0B4-1937-464E-ACD4-B245FF4DBC0C}" type="presParOf" srcId="{D3619834-8A93-4589-8655-D2959C79F84E}" destId="{9AE06BED-EF69-481B-92C8-427499C78E84}" srcOrd="0" destOrd="0" presId="urn:microsoft.com/office/officeart/2005/8/layout/hierarchy2"/>
    <dgm:cxn modelId="{47D36D99-264C-49E6-8FA9-3DCEADB834F0}" type="presParOf" srcId="{D3619834-8A93-4589-8655-D2959C79F84E}" destId="{9C191C19-C4DD-4086-A720-D700AED94170}" srcOrd="1" destOrd="0" presId="urn:microsoft.com/office/officeart/2005/8/layout/hierarchy2"/>
    <dgm:cxn modelId="{A8441A96-AD89-4BED-B1BC-B0983BCA184C}" type="presParOf" srcId="{E78B30B8-8242-4D6C-906E-F90CBFEC0BB9}" destId="{E52207E5-DE1C-40F9-B2CE-34555D5581BE}" srcOrd="4" destOrd="0" presId="urn:microsoft.com/office/officeart/2005/8/layout/hierarchy2"/>
    <dgm:cxn modelId="{498AE00A-F618-4701-B65B-AA763940E63B}" type="presParOf" srcId="{E52207E5-DE1C-40F9-B2CE-34555D5581BE}" destId="{02AFC4AD-6EE6-498B-B861-0F78E23F1D34}" srcOrd="0" destOrd="0" presId="urn:microsoft.com/office/officeart/2005/8/layout/hierarchy2"/>
    <dgm:cxn modelId="{FA0F665C-CAD1-4FCB-811D-A5F702D205D1}" type="presParOf" srcId="{E78B30B8-8242-4D6C-906E-F90CBFEC0BB9}" destId="{883BFBF5-50A1-418B-995C-829F6CFA8A75}" srcOrd="5" destOrd="0" presId="urn:microsoft.com/office/officeart/2005/8/layout/hierarchy2"/>
    <dgm:cxn modelId="{4226F440-E2DA-4F36-B9C0-2F70887F0524}" type="presParOf" srcId="{883BFBF5-50A1-418B-995C-829F6CFA8A75}" destId="{D862F9F1-EAE2-40BF-9678-54F8ACDA08AB}" srcOrd="0" destOrd="0" presId="urn:microsoft.com/office/officeart/2005/8/layout/hierarchy2"/>
    <dgm:cxn modelId="{1291658F-B605-4DE3-B5B5-729311D4A7EC}" type="presParOf" srcId="{883BFBF5-50A1-418B-995C-829F6CFA8A75}" destId="{4193317B-375B-4A29-A537-33E78848D3B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79468-623D-41D9-BDD0-1C198CA16BF5}">
      <dsp:nvSpPr>
        <dsp:cNvPr id="0" name=""/>
        <dsp:cNvSpPr/>
      </dsp:nvSpPr>
      <dsp:spPr>
        <a:xfrm>
          <a:off x="2912156" y="1062"/>
          <a:ext cx="3943964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Constitutive expression of enzymes having oxalate oxidase activity using CamV35S promoter.</a:t>
          </a:r>
        </a:p>
      </dsp:txBody>
      <dsp:txXfrm>
        <a:off x="2940782" y="29688"/>
        <a:ext cx="3886712" cy="920099"/>
      </dsp:txXfrm>
    </dsp:sp>
    <dsp:sp modelId="{F8BDF9F7-E60B-4B4D-9CB1-205CA3A892E2}">
      <dsp:nvSpPr>
        <dsp:cNvPr id="0" name=""/>
        <dsp:cNvSpPr/>
      </dsp:nvSpPr>
      <dsp:spPr>
        <a:xfrm>
          <a:off x="2912156" y="1125016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Expression level will be checked through MS</a:t>
          </a:r>
        </a:p>
      </dsp:txBody>
      <dsp:txXfrm>
        <a:off x="2940782" y="1153642"/>
        <a:ext cx="1897450" cy="920099"/>
      </dsp:txXfrm>
    </dsp:sp>
    <dsp:sp modelId="{9890B2B2-67B0-4917-9A0D-EE3129C66AD1}">
      <dsp:nvSpPr>
        <dsp:cNvPr id="0" name=""/>
        <dsp:cNvSpPr/>
      </dsp:nvSpPr>
      <dsp:spPr>
        <a:xfrm>
          <a:off x="2912156" y="2248970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Goals</a:t>
          </a:r>
          <a:r>
            <a:rPr lang="en-US" sz="1800" kern="1200" dirty="0"/>
            <a:t> </a:t>
          </a:r>
        </a:p>
      </dsp:txBody>
      <dsp:txXfrm>
        <a:off x="2940782" y="2277596"/>
        <a:ext cx="1897450" cy="920099"/>
      </dsp:txXfrm>
    </dsp:sp>
    <dsp:sp modelId="{82DB63D2-A152-4856-BCA2-015BFAE476DD}">
      <dsp:nvSpPr>
        <dsp:cNvPr id="0" name=""/>
        <dsp:cNvSpPr/>
      </dsp:nvSpPr>
      <dsp:spPr>
        <a:xfrm rot="18289469">
          <a:off x="4573217" y="2155454"/>
          <a:ext cx="13691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69164" y="202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3570" y="2141439"/>
        <a:ext cx="68458" cy="68458"/>
      </dsp:txXfrm>
    </dsp:sp>
    <dsp:sp modelId="{829FCCA4-4858-45E0-9A19-CA253E72D323}">
      <dsp:nvSpPr>
        <dsp:cNvPr id="0" name=""/>
        <dsp:cNvSpPr/>
      </dsp:nvSpPr>
      <dsp:spPr>
        <a:xfrm>
          <a:off x="5648740" y="1125016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Enhance plant abiotic stress resistance</a:t>
          </a:r>
        </a:p>
      </dsp:txBody>
      <dsp:txXfrm>
        <a:off x="5677366" y="1153642"/>
        <a:ext cx="1897450" cy="920099"/>
      </dsp:txXfrm>
    </dsp:sp>
    <dsp:sp modelId="{8D5340ED-B114-49E2-9EA9-653CA41E5832}">
      <dsp:nvSpPr>
        <dsp:cNvPr id="0" name=""/>
        <dsp:cNvSpPr/>
      </dsp:nvSpPr>
      <dsp:spPr>
        <a:xfrm>
          <a:off x="4866859" y="2717431"/>
          <a:ext cx="781881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781881" y="202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38252" y="2718098"/>
        <a:ext cx="39094" cy="39094"/>
      </dsp:txXfrm>
    </dsp:sp>
    <dsp:sp modelId="{9AE06BED-EF69-481B-92C8-427499C78E84}">
      <dsp:nvSpPr>
        <dsp:cNvPr id="0" name=""/>
        <dsp:cNvSpPr/>
      </dsp:nvSpPr>
      <dsp:spPr>
        <a:xfrm>
          <a:off x="5648740" y="2248970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Enhance plant </a:t>
          </a:r>
          <a:r>
            <a:rPr lang="en-US" sz="1800" kern="1200" dirty="0" err="1">
              <a:latin typeface="Arial" panose="020B0604020202020204" pitchFamily="34" charset="0"/>
              <a:cs typeface="Arial" panose="020B0604020202020204" pitchFamily="34" charset="0"/>
            </a:rPr>
            <a:t>defence</a:t>
          </a: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 against fungal pathogens</a:t>
          </a:r>
        </a:p>
      </dsp:txBody>
      <dsp:txXfrm>
        <a:off x="5677366" y="2277596"/>
        <a:ext cx="1897450" cy="920099"/>
      </dsp:txXfrm>
    </dsp:sp>
    <dsp:sp modelId="{E52207E5-DE1C-40F9-B2CE-34555D5581BE}">
      <dsp:nvSpPr>
        <dsp:cNvPr id="0" name=""/>
        <dsp:cNvSpPr/>
      </dsp:nvSpPr>
      <dsp:spPr>
        <a:xfrm rot="3310531">
          <a:off x="4573217" y="3279408"/>
          <a:ext cx="1369164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369164" y="2021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3570" y="3265393"/>
        <a:ext cx="68458" cy="68458"/>
      </dsp:txXfrm>
    </dsp:sp>
    <dsp:sp modelId="{D862F9F1-EAE2-40BF-9678-54F8ACDA08AB}">
      <dsp:nvSpPr>
        <dsp:cNvPr id="0" name=""/>
        <dsp:cNvSpPr/>
      </dsp:nvSpPr>
      <dsp:spPr>
        <a:xfrm>
          <a:off x="5648740" y="3372924"/>
          <a:ext cx="1954702" cy="97735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rial" panose="020B0604020202020204" pitchFamily="34" charset="0"/>
              <a:cs typeface="Arial" panose="020B0604020202020204" pitchFamily="34" charset="0"/>
            </a:rPr>
            <a:t>Reduces oxalate in edible crops</a:t>
          </a:r>
        </a:p>
      </dsp:txBody>
      <dsp:txXfrm>
        <a:off x="5677366" y="3401550"/>
        <a:ext cx="1897450" cy="920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F12997-1071-4FCF-8BF2-A5C841372E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52B07F-C54E-4380-A84D-FB39991C1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697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1FEE5-2C2B-B177-CC36-9DE1D49B63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ADAC8D-4D41-18F7-01F2-41C22B969F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5BC2F-5F61-C488-5179-41D08CA2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53DD73-3F48-2AA1-08EA-DE71865D5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F7165-212B-D10B-8BF6-90A713B51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36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079B8-BBD8-27C9-1552-042903190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6BCFD9-D47E-B1EA-94C0-5E1B06EAC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ADB98-C058-A097-CFA9-A2F65AD3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D69C1E-943C-F455-9BC8-4D1D26F3B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B5E35-4BB3-54C9-AA20-ABDEA874D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43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DEA5F7-2D03-C035-617E-9FA41A6C5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E47EA6-0D73-E023-E38D-65D6F9E5A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8A4C5-0498-FBF8-7997-C419EB056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A10648-98CB-84F9-F925-9BDBBCBEE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757F5-5BD6-7615-4A20-4DDF32236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1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03E2D-2B7E-8CFA-6B10-97C94585C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D15AA1-11D8-2738-BE7A-9F7718DF2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D2815-CE76-A0FD-AB30-308091446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E0D2F-E7B4-E1B6-ACD1-356A1E9FE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B317-E285-0E29-BEA4-9BFD5072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972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AF797-22BA-2E32-6ED9-13DB310CE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9BCD4A-4A1B-D7E5-953C-A8C7A26F2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0CCA0-E9F1-FC22-666E-7C1E6BC8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6AA2F-92AC-ECB0-CE93-FCED93034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86A1D-AC97-D61B-7EB4-630729CBD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28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5CD03-2DDD-F181-ABBC-3E9AD8392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39E02-4044-2F1B-7D4C-960C1C105C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C74EA2-868C-C761-EA49-7633181EF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30EF5-035B-726C-B6D2-103B84F61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3AD8E-7AC5-38A5-159C-DB537BEBF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842EFC-57CA-B749-1981-54CE87B56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76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F151A-9307-320F-43DC-7CACD98F7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8668B1-1E53-89E7-03DD-58753CC61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6DDAD5-D342-92F4-F23C-918CAB324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F27DBE-8D8C-9EF6-AEC6-5F1B2275F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279E99-0CC2-05A1-A469-C904EC8C78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B24D1C-0F4B-220E-526B-46DE0B702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4E915B-D5C8-BFF8-529E-1DB279863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52B874-1E38-A3AC-B9C8-D8D6B8F35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20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C5D20-26B8-14A0-BA54-B1B71B3A8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925914-6833-E5E5-1D38-DDC0C0E52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6989F8-9BDC-D1D6-7E80-792A61DAC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4B16DD-8A07-4EA2-E855-797153E2D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39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0983E-5401-0B5E-0A04-32A2002A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CDBF08-9F55-E64C-C2CD-EF5685C23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B0E4BD-AE34-7B7A-2994-96BA6F816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0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398AD-4207-967F-2A49-54F6E9BE1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FD4F-55E7-CF65-F39A-737C005C5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433E89-17D7-FFBC-635A-2FED1ED5F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5135C-9B42-E272-4BF3-F61A13FC2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09A79-A5D1-473E-A9F5-1604BB528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666B2-530B-2CB1-0995-D2B151C10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691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D8AF-6347-9020-1796-B0EA76784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CA17D-74BF-BDF9-751A-B34882A39D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12AB3-1477-208F-9013-6DEB93331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10F1CF-B4A3-C7B4-6AB3-0452F4BB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A1E2B-838D-E2C4-1E93-B835700BC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3E5E6-A863-AFEA-A1F2-FE143DA3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978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51DE5C-201E-F895-09A1-158B6F798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5A099-4FB3-567C-58C8-48D6EC5C4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389A6-9554-FB59-11BD-7B34970956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105E50-1892-477D-915C-207AAF94129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FC43BA-0C24-5387-2DF5-E6CB7DF303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AC9F6-0048-C6BF-3950-372676E8BC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3F5C15-C495-4ADE-A9ED-42682A5CC1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96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5A292AEA-2528-46C0-B426-95822B614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8B7B198-E4DF-43CD-AD8C-199884323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2BE67753-EA0E-4819-8D22-0B6600CF7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934" y="3984"/>
            <a:ext cx="9376632" cy="6858000"/>
          </a:xfrm>
          <a:custGeom>
            <a:avLst/>
            <a:gdLst>
              <a:gd name="connsiteX0" fmla="*/ 1691615 w 9376632"/>
              <a:gd name="connsiteY0" fmla="*/ 0 h 6858000"/>
              <a:gd name="connsiteX1" fmla="*/ 7685017 w 9376632"/>
              <a:gd name="connsiteY1" fmla="*/ 0 h 6858000"/>
              <a:gd name="connsiteX2" fmla="*/ 7840634 w 9376632"/>
              <a:gd name="connsiteY2" fmla="*/ 134799 h 6858000"/>
              <a:gd name="connsiteX3" fmla="*/ 9376632 w 9376632"/>
              <a:gd name="connsiteY3" fmla="*/ 3605175 h 6858000"/>
              <a:gd name="connsiteX4" fmla="*/ 8158692 w 9376632"/>
              <a:gd name="connsiteY4" fmla="*/ 6757493 h 6858000"/>
              <a:gd name="connsiteX5" fmla="*/ 8062868 w 9376632"/>
              <a:gd name="connsiteY5" fmla="*/ 6858000 h 6858000"/>
              <a:gd name="connsiteX6" fmla="*/ 1313765 w 9376632"/>
              <a:gd name="connsiteY6" fmla="*/ 6858000 h 6858000"/>
              <a:gd name="connsiteX7" fmla="*/ 1217940 w 9376632"/>
              <a:gd name="connsiteY7" fmla="*/ 6757493 h 6858000"/>
              <a:gd name="connsiteX8" fmla="*/ 0 w 9376632"/>
              <a:gd name="connsiteY8" fmla="*/ 3605175 h 6858000"/>
              <a:gd name="connsiteX9" fmla="*/ 1535999 w 9376632"/>
              <a:gd name="connsiteY9" fmla="*/ 1347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76632" h="6858000">
                <a:moveTo>
                  <a:pt x="1691615" y="0"/>
                </a:moveTo>
                <a:lnTo>
                  <a:pt x="7685017" y="0"/>
                </a:lnTo>
                <a:lnTo>
                  <a:pt x="7840634" y="134799"/>
                </a:lnTo>
                <a:cubicBezTo>
                  <a:pt x="8784230" y="992423"/>
                  <a:pt x="9376632" y="2229618"/>
                  <a:pt x="9376632" y="3605175"/>
                </a:cubicBezTo>
                <a:cubicBezTo>
                  <a:pt x="9376632" y="4818903"/>
                  <a:pt x="8915419" y="5924908"/>
                  <a:pt x="8158692" y="6757493"/>
                </a:cubicBezTo>
                <a:lnTo>
                  <a:pt x="8062868" y="6858000"/>
                </a:lnTo>
                <a:lnTo>
                  <a:pt x="1313765" y="6858000"/>
                </a:lnTo>
                <a:lnTo>
                  <a:pt x="1217940" y="6757493"/>
                </a:lnTo>
                <a:cubicBezTo>
                  <a:pt x="461213" y="5924908"/>
                  <a:pt x="0" y="4818903"/>
                  <a:pt x="0" y="3605175"/>
                </a:cubicBezTo>
                <a:cubicBezTo>
                  <a:pt x="0" y="2229618"/>
                  <a:pt x="592403" y="992423"/>
                  <a:pt x="1535999" y="134799"/>
                </a:cubicBezTo>
                <a:close/>
              </a:path>
            </a:pathLst>
          </a:cu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76D63AC-0421-45EC-B383-E79A61A78C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  <a:solidFill>
            <a:schemeClr val="bg1">
              <a:alpha val="30000"/>
            </a:schemeClr>
          </a:solidFill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B997A32E-7032-4107-9C8B-99DB59EDD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943BB27F-1470-42CA-91FF-D94BC691C8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997B002-17FD-47B3-A06A-76802FE15C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401EA35-9D2E-43B7-860F-EBB8A6C3E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F8C44827-3D81-4FF9-B4A5-5650D1B20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F613D97F-F6DF-4D32-AD91-209A80E7A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82B0ED5C-927D-4C5F-8F27-1B403820B9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2F54F59-D538-EFDD-4F62-6EE606B3C8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2731" y="1542402"/>
            <a:ext cx="5186842" cy="2387918"/>
          </a:xfrm>
        </p:spPr>
        <p:txBody>
          <a:bodyPr anchor="b">
            <a:normAutofit fontScale="90000"/>
          </a:bodyPr>
          <a:lstStyle/>
          <a:p>
            <a:r>
              <a:rPr lang="en-US" sz="5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Tehseen Rubbab</a:t>
            </a:r>
            <a:br>
              <a:rPr lang="en-US" sz="5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Committed </a:t>
            </a:r>
            <a:r>
              <a:rPr lang="en-US" sz="5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Listner</a:t>
            </a:r>
            <a:r>
              <a:rPr lang="en-US" sz="5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Genspace</a:t>
            </a:r>
            <a:endParaRPr lang="en-GB" sz="5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B979D-8DBA-D097-19CF-49A8248845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2135" y="4001587"/>
            <a:ext cx="5188034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idea</a:t>
            </a:r>
            <a:endParaRPr lang="en-GB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7F87F1B-42BA-4AC7-A4E2-41544DDB2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4155"/>
            <a:ext cx="2514948" cy="2174333"/>
            <a:chOff x="-305" y="-4155"/>
            <a:chExt cx="2514948" cy="2174333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8B53067-4E48-4E71-A6A9-A8CAABAFBF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6D1A0D3-4BB8-41D9-9CE7-2884C83F44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1E20F06-3B09-4B89-A36B-AB8BFBCCA5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DAE6C3D7-7D5B-4926-877D-45F117BB6B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67346A5-7569-4F15-AB5D-BE3DADF192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685727" y="4683666"/>
            <a:ext cx="2514948" cy="2174333"/>
            <a:chOff x="-305" y="-4155"/>
            <a:chExt cx="2514948" cy="2174333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1951533-A568-4765-AB1F-F71D9AFDE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7214F52-4F3F-4C96-A62E-F1401D6C0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023146A1-291C-4FA0-AB5B-EB04D4239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2977932-2B03-4899-8306-5002CEE68E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7B054C41-27A2-66CA-6F4A-22179FEBF4E6}"/>
              </a:ext>
            </a:extLst>
          </p:cNvPr>
          <p:cNvSpPr txBox="1"/>
          <p:nvPr/>
        </p:nvSpPr>
        <p:spPr>
          <a:xfrm>
            <a:off x="3046956" y="2871684"/>
            <a:ext cx="60939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b="0">
                <a:effectLst/>
              </a:rPr>
              <a:t> </a:t>
            </a:r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4051DE-8442-5282-BE9A-7D342CC3B7F9}"/>
              </a:ext>
            </a:extLst>
          </p:cNvPr>
          <p:cNvSpPr txBox="1"/>
          <p:nvPr/>
        </p:nvSpPr>
        <p:spPr>
          <a:xfrm>
            <a:off x="9018741" y="162838"/>
            <a:ext cx="2768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Home Work: 3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414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4CDF9-E00A-0386-8F6F-2FBF7574B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573" y="337944"/>
            <a:ext cx="10515600" cy="1325563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Idea1: Naringenin production through Design Build Test and Learn Strategy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cycle">
            <a:extLst>
              <a:ext uri="{FF2B5EF4-FFF2-40B4-BE49-F238E27FC236}">
                <a16:creationId xmlns:a16="http://schemas.microsoft.com/office/drawing/2014/main" id="{B36CDA71-B3E4-BCF0-2340-BD2E7DE45CC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73" y="2251303"/>
            <a:ext cx="1987015" cy="2473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712C5F-A8FE-64C0-F3E5-6E4144EC0C8B}"/>
              </a:ext>
            </a:extLst>
          </p:cNvPr>
          <p:cNvSpPr txBox="1"/>
          <p:nvPr/>
        </p:nvSpPr>
        <p:spPr>
          <a:xfrm>
            <a:off x="638828" y="4829662"/>
            <a:ext cx="2985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Clone codon-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optimised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genes/check for using DBTL cycle and transform into Yeast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73B5BA9-F489-AF87-6DA4-00EC9B0F1196}"/>
              </a:ext>
            </a:extLst>
          </p:cNvPr>
          <p:cNvCxnSpPr>
            <a:cxnSpLocks/>
          </p:cNvCxnSpPr>
          <p:nvPr/>
        </p:nvCxnSpPr>
        <p:spPr>
          <a:xfrm>
            <a:off x="2990441" y="3560257"/>
            <a:ext cx="63420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0" name="Picture 6" descr="Protein Expression System | Nuclera">
            <a:extLst>
              <a:ext uri="{FF2B5EF4-FFF2-40B4-BE49-F238E27FC236}">
                <a16:creationId xmlns:a16="http://schemas.microsoft.com/office/drawing/2014/main" id="{629D8D43-A840-AB5F-C714-09666D280B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192" y="2499639"/>
            <a:ext cx="2638425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2D120E-4FCF-6193-7B45-48E2C6010768}"/>
              </a:ext>
            </a:extLst>
          </p:cNvPr>
          <p:cNvSpPr txBox="1"/>
          <p:nvPr/>
        </p:nvSpPr>
        <p:spPr>
          <a:xfrm>
            <a:off x="4078347" y="4797002"/>
            <a:ext cx="3055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for expression of constructs having  different promoter combinations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60799BE-0AA2-D34E-BA85-1796E6CA8C34}"/>
              </a:ext>
            </a:extLst>
          </p:cNvPr>
          <p:cNvCxnSpPr/>
          <p:nvPr/>
        </p:nvCxnSpPr>
        <p:spPr>
          <a:xfrm>
            <a:off x="6543347" y="3429000"/>
            <a:ext cx="70145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F896101D-E23B-A303-A18B-0C2B995E4C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4805" y="2499639"/>
            <a:ext cx="2035296" cy="1415726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A486AA2-9013-A84A-DA4C-79E5F8C3BEEE}"/>
              </a:ext>
            </a:extLst>
          </p:cNvPr>
          <p:cNvCxnSpPr>
            <a:cxnSpLocks/>
          </p:cNvCxnSpPr>
          <p:nvPr/>
        </p:nvCxnSpPr>
        <p:spPr>
          <a:xfrm>
            <a:off x="9280101" y="3429000"/>
            <a:ext cx="4916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EA1DE93-9773-24B0-C5D1-20B31F9CAF66}"/>
              </a:ext>
            </a:extLst>
          </p:cNvPr>
          <p:cNvSpPr txBox="1"/>
          <p:nvPr/>
        </p:nvSpPr>
        <p:spPr>
          <a:xfrm>
            <a:off x="9947289" y="3673072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Applications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2" name="Picture 8" descr="L'Oreal-backed Deinde Taps Biotech ...">
            <a:extLst>
              <a:ext uri="{FF2B5EF4-FFF2-40B4-BE49-F238E27FC236}">
                <a16:creationId xmlns:a16="http://schemas.microsoft.com/office/drawing/2014/main" id="{E4145257-0D2C-1C92-F41A-4EFDC7A8E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777" y="2347508"/>
            <a:ext cx="1372023" cy="1325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EC0BA8C-58E8-B261-9E39-2C030429D498}"/>
              </a:ext>
            </a:extLst>
          </p:cNvPr>
          <p:cNvSpPr txBox="1"/>
          <p:nvPr/>
        </p:nvSpPr>
        <p:spPr>
          <a:xfrm>
            <a:off x="9771775" y="6212910"/>
            <a:ext cx="205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Tehseen Rubbab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GenSpace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609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45595-FF76-DB70-7E25-F1F66C006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781" y="365125"/>
            <a:ext cx="11571898" cy="1325563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Idea 2: Beyond Lipidation: Glycosylated GLP1 analogue as an alternative to fatty acid-modified Ozempic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06E73CC-DCDB-43E7-FDAC-F7317437A5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41062"/>
          <a:stretch>
            <a:fillRect/>
          </a:stretch>
        </p:blipFill>
        <p:spPr>
          <a:xfrm>
            <a:off x="3206665" y="3013921"/>
            <a:ext cx="2167001" cy="1325563"/>
          </a:xfrm>
          <a:prstGeom prst="rect">
            <a:avLst/>
          </a:prstGeom>
        </p:spPr>
      </p:pic>
      <p:pic>
        <p:nvPicPr>
          <p:cNvPr id="8" name="Picture 6" descr="Protein Expression System | Nuclera">
            <a:extLst>
              <a:ext uri="{FF2B5EF4-FFF2-40B4-BE49-F238E27FC236}">
                <a16:creationId xmlns:a16="http://schemas.microsoft.com/office/drawing/2014/main" id="{4F4398AF-AC91-1E84-2116-3AD971C96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164" y="2809928"/>
            <a:ext cx="2638425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29814BB-5975-D467-60A3-583B59A43C16}"/>
              </a:ext>
            </a:extLst>
          </p:cNvPr>
          <p:cNvCxnSpPr/>
          <p:nvPr/>
        </p:nvCxnSpPr>
        <p:spPr>
          <a:xfrm>
            <a:off x="5022938" y="3729780"/>
            <a:ext cx="701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02F199B-8CCB-C1FF-0614-F7C10B333670}"/>
              </a:ext>
            </a:extLst>
          </p:cNvPr>
          <p:cNvCxnSpPr/>
          <p:nvPr/>
        </p:nvCxnSpPr>
        <p:spPr>
          <a:xfrm>
            <a:off x="8668010" y="3729781"/>
            <a:ext cx="82671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:a16="http://schemas.microsoft.com/office/drawing/2014/main" id="{0469BD93-78F0-3D1E-F0AA-580F61C989A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678" t="13396" b="7928"/>
          <a:stretch>
            <a:fillRect/>
          </a:stretch>
        </p:blipFill>
        <p:spPr>
          <a:xfrm>
            <a:off x="375781" y="2863004"/>
            <a:ext cx="1676753" cy="173355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84E777E-4E0E-3EA8-7C09-67F80BDD8297}"/>
              </a:ext>
            </a:extLst>
          </p:cNvPr>
          <p:cNvSpPr txBox="1"/>
          <p:nvPr/>
        </p:nvSpPr>
        <p:spPr>
          <a:xfrm>
            <a:off x="162838" y="4694894"/>
            <a:ext cx="30438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AI-driven GLP-1 variants/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insilico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screening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474845D-2961-9A61-0CB0-0FCCDC589032}"/>
              </a:ext>
            </a:extLst>
          </p:cNvPr>
          <p:cNvCxnSpPr/>
          <p:nvPr/>
        </p:nvCxnSpPr>
        <p:spPr>
          <a:xfrm>
            <a:off x="2304790" y="3729780"/>
            <a:ext cx="70145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050" name="Picture 2" descr="What is Mass Spectrometry? | Broad ...">
            <a:extLst>
              <a:ext uri="{FF2B5EF4-FFF2-40B4-BE49-F238E27FC236}">
                <a16:creationId xmlns:a16="http://schemas.microsoft.com/office/drawing/2014/main" id="{CE71186B-4A00-D149-8CA6-CF8D8BF60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025" y="2581527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DD649D8-17F6-62A5-A77A-04F4D35A7FC0}"/>
              </a:ext>
            </a:extLst>
          </p:cNvPr>
          <p:cNvSpPr txBox="1"/>
          <p:nvPr/>
        </p:nvSpPr>
        <p:spPr>
          <a:xfrm>
            <a:off x="9870509" y="4799381"/>
            <a:ext cx="2377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Mass Spectrometry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9BC38-9AC5-DE69-378D-06B2A790C214}"/>
              </a:ext>
            </a:extLst>
          </p:cNvPr>
          <p:cNvSpPr txBox="1"/>
          <p:nvPr/>
        </p:nvSpPr>
        <p:spPr>
          <a:xfrm>
            <a:off x="10409129" y="63506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0F7341A-F1CF-E562-3E5B-BEA51FB9F747}"/>
              </a:ext>
            </a:extLst>
          </p:cNvPr>
          <p:cNvSpPr txBox="1"/>
          <p:nvPr/>
        </p:nvSpPr>
        <p:spPr>
          <a:xfrm>
            <a:off x="10066010" y="6073697"/>
            <a:ext cx="19929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Tehseen Rubbab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GenSpace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84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24EFC-B96C-D335-A94B-889792903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5365"/>
            <a:ext cx="10515600" cy="1453019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Idea 3: Engineering Plants to produce oxalate oxidase enzyme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076" name="Content Placeholder 2">
            <a:extLst>
              <a:ext uri="{FF2B5EF4-FFF2-40B4-BE49-F238E27FC236}">
                <a16:creationId xmlns:a16="http://schemas.microsoft.com/office/drawing/2014/main" id="{F7C8D98D-3FF0-6BDA-AC59-223E6C891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0265996"/>
              </p:ext>
            </p:extLst>
          </p:nvPr>
        </p:nvGraphicFramePr>
        <p:xfrm>
          <a:off x="-464507" y="1365337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Iceberg Lettuce Deserves More Than the Wedge Salad | The New ...">
            <a:extLst>
              <a:ext uri="{FF2B5EF4-FFF2-40B4-BE49-F238E27FC236}">
                <a16:creationId xmlns:a16="http://schemas.microsoft.com/office/drawing/2014/main" id="{FA828B22-345D-74DA-80AC-BD32CFA5E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160322"/>
            <a:ext cx="2819400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25E69C-3DFA-7EB6-8BDF-431CFECDF2FE}"/>
              </a:ext>
            </a:extLst>
          </p:cNvPr>
          <p:cNvSpPr txBox="1"/>
          <p:nvPr/>
        </p:nvSpPr>
        <p:spPr>
          <a:xfrm>
            <a:off x="9535438" y="6211669"/>
            <a:ext cx="25521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Tehseen Rubbab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GenSpace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124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133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Tehseen Rubbab Committed Listner Genspace</vt:lpstr>
      <vt:lpstr>Idea1: Naringenin production through Design Build Test and Learn Strategy</vt:lpstr>
      <vt:lpstr>Idea 2: Beyond Lipidation: Glycosylated GLP1 analogue as an alternative to fatty acid-modified Ozempic</vt:lpstr>
      <vt:lpstr>Idea 3: Engineering Plants to produce oxalate oxidase enzyme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Tehseen Rubbab</dc:creator>
  <cp:lastModifiedBy>Tehseen Rubbab</cp:lastModifiedBy>
  <cp:revision>1</cp:revision>
  <dcterms:created xsi:type="dcterms:W3CDTF">2026-02-24T15:28:03Z</dcterms:created>
  <dcterms:modified xsi:type="dcterms:W3CDTF">2026-02-24T17:31:38Z</dcterms:modified>
</cp:coreProperties>
</file>